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notesMasterIdLst>
    <p:notesMasterId r:id="rId12"/>
  </p:notesMasterIdLst>
  <p:sldIdLst>
    <p:sldId id="256" r:id="rId2"/>
    <p:sldId id="335" r:id="rId3"/>
    <p:sldId id="370" r:id="rId4"/>
    <p:sldId id="371" r:id="rId5"/>
    <p:sldId id="372" r:id="rId6"/>
    <p:sldId id="373" r:id="rId7"/>
    <p:sldId id="374" r:id="rId8"/>
    <p:sldId id="375" r:id="rId9"/>
    <p:sldId id="376" r:id="rId10"/>
    <p:sldId id="359"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pPr>
              <a:defRPr/>
            </a:pPr>
            <a:fld id="{4A4CAE77-B8B1-49B7-9986-23DC29B73BCB}" type="datetime1">
              <a:rPr lang="en-US" smtClean="0"/>
              <a:pPr>
                <a:defRPr/>
              </a:pPr>
              <a:t>4/5/2020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29E3B3A6-35C4-4A4A-A93B-FEA2E3D83467}" type="slidenum">
              <a:rPr lang="en-US" smtClean="0"/>
              <a:pPr>
                <a:defRPr/>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pPr>
              <a:defRPr/>
            </a:pPr>
            <a:r>
              <a:rPr lang="en-US" smtClean="0"/>
              <a:t>Author:RK</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4/5/2020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4/5/2020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4/5/2020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pPr>
              <a:defRPr/>
            </a:pPr>
            <a:fld id="{86442F78-5EBF-4453-A097-83F2C8DFCA84}" type="datetime1">
              <a:rPr lang="en-US" smtClean="0"/>
              <a:pPr>
                <a:defRPr/>
              </a:pPr>
              <a:t>4/5/2020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30ECD9A4-5F66-4780-BB8E-330017FFA7D2}" type="slidenum">
              <a:rPr lang="en-US" smtClean="0"/>
              <a:pPr>
                <a:defRPr/>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pPr>
              <a:defRPr/>
            </a:pPr>
            <a:r>
              <a:rPr lang="en-US" smtClean="0"/>
              <a:t>Author:RK</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4/5/2020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pPr>
              <a:defRPr/>
            </a:pPr>
            <a:fld id="{51FE8A84-AF12-4731-A1E2-EE3C3AE8E11C}" type="slidenum">
              <a:rPr lang="en-US" smtClean="0"/>
              <a:pPr>
                <a:defRPr/>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4/5/2020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4/5/2020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4/5/2020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pPr>
              <a:defRPr/>
            </a:pPr>
            <a:fld id="{A526942A-22AA-43F1-BB1B-25EDD8605733}" type="datetime1">
              <a:rPr lang="en-US" smtClean="0"/>
              <a:pPr>
                <a:defRPr/>
              </a:pPr>
              <a:t>4/5/2020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5C23F445-A553-4D3F-BF04-A18E2120CA02}" type="slidenum">
              <a:rPr lang="en-US" smtClean="0"/>
              <a:pPr>
                <a:defRPr/>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pPr>
              <a:defRPr/>
            </a:pPr>
            <a:r>
              <a:rPr lang="en-US" smtClean="0"/>
              <a:t>Author:RK</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pPr>
              <a:defRPr/>
            </a:pPr>
            <a:fld id="{44528B13-61B8-4B34-AE66-FAA20D62E9E3}" type="datetime1">
              <a:rPr lang="en-US" smtClean="0"/>
              <a:pPr>
                <a:defRPr/>
              </a:pPr>
              <a:t>4/5/2020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5F7CE51B-D314-4748-A7FB-C6BBF3CC08C9}" type="slidenum">
              <a:rPr lang="en-US" smtClean="0"/>
              <a:pPr>
                <a:defRPr/>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pPr>
              <a:defRPr/>
            </a:pPr>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r>
              <a:rPr lang="en-US" smtClean="0"/>
              <a:t>Author:RK</a:t>
            </a:r>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fld id="{DA77A13B-D29E-4A31-9A3D-BDF778EEE264}" type="datetime1">
              <a:rPr lang="en-US" smtClean="0"/>
              <a:pPr>
                <a:defRPr/>
              </a:pPr>
              <a:t>4/5/2020</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1C30FFA0-8383-48F0-ABBC-CA0378A05A10}" type="slidenum">
              <a:rPr lang="en-US" smtClean="0"/>
              <a:pPr>
                <a:defRPr/>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hf hdr="0"/>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304800"/>
            <a:ext cx="8229600" cy="3048000"/>
          </a:xfrm>
        </p:spPr>
        <p:txBody>
          <a:bodyPr>
            <a:normAutofit fontScale="90000"/>
          </a:bodyPr>
          <a:lstStyle/>
          <a:p>
            <a:pPr indent="457200" algn="ct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lang="en-US" sz="3200" b="1" u="sng" dirty="0" smtClean="0">
                <a:solidFill>
                  <a:srgbClr val="FF0000"/>
                </a:solidFill>
              </a:rPr>
              <a:t/>
            </a:r>
            <a:br>
              <a:rPr lang="en-US" sz="3200" b="1" u="sng" dirty="0" smtClean="0">
                <a:solidFill>
                  <a:srgbClr val="FF0000"/>
                </a:solidFill>
              </a:rPr>
            </a:br>
            <a:r>
              <a:rPr lang="en-US" sz="3200" u="sng" dirty="0" smtClean="0">
                <a:solidFill>
                  <a:srgbClr val="FF0000"/>
                </a:solidFill>
              </a:rPr>
              <a:t/>
            </a:r>
            <a:br>
              <a:rPr lang="en-US" sz="3200" u="sng" dirty="0" smtClean="0">
                <a:solidFill>
                  <a:srgbClr val="FF0000"/>
                </a:solidFill>
              </a:rPr>
            </a:br>
            <a:r>
              <a:rPr lang="en-US" sz="3200" u="sng" dirty="0" smtClean="0">
                <a:solidFill>
                  <a:srgbClr val="FF0000"/>
                </a:solidFill>
              </a:rPr>
              <a:t/>
            </a:r>
            <a:br>
              <a:rPr lang="en-US" sz="3200" u="sng" dirty="0" smtClean="0">
                <a:solidFill>
                  <a:srgbClr val="FF0000"/>
                </a:solidFill>
              </a:rPr>
            </a:br>
            <a:r>
              <a:rPr sz="4500" b="1" u="sng" smtClean="0">
                <a:solidFill>
                  <a:srgbClr val="FFFF00"/>
                </a:solidFill>
              </a:rPr>
              <a:t>WELCOME</a:t>
            </a:r>
            <a:r>
              <a:rPr sz="3200" smtClean="0"/>
              <a:t/>
            </a:r>
            <a:br>
              <a:rPr sz="3200" smtClean="0"/>
            </a:br>
            <a:r>
              <a:rPr sz="3000" b="1" smtClean="0">
                <a:solidFill>
                  <a:srgbClr val="FF0000"/>
                </a:solidFill>
              </a:rPr>
              <a:t>Class: B.Com – Part-1 </a:t>
            </a:r>
            <a:br>
              <a:rPr sz="3000" b="1" smtClean="0">
                <a:solidFill>
                  <a:srgbClr val="FF0000"/>
                </a:solidFill>
              </a:rPr>
            </a:br>
            <a:r>
              <a:rPr sz="3000" b="1" smtClean="0">
                <a:solidFill>
                  <a:srgbClr val="FF0000"/>
                </a:solidFill>
              </a:rPr>
              <a:t>Subject: Financial Accounting</a:t>
            </a:r>
            <a:r>
              <a:rPr sz="2800" smtClean="0"/>
              <a:t/>
            </a:r>
            <a:br>
              <a:rPr sz="2800" smtClean="0"/>
            </a:br>
            <a:r>
              <a:rPr sz="2800" b="1" smtClean="0">
                <a:solidFill>
                  <a:srgbClr val="FFFF00"/>
                </a:solidFill>
              </a:rPr>
              <a:t>TOPIC: </a:t>
            </a:r>
            <a:r>
              <a:rPr lang="en-US" sz="2800" b="1" dirty="0" smtClean="0">
                <a:solidFill>
                  <a:srgbClr val="FFFF00"/>
                </a:solidFill>
              </a:rPr>
              <a:t>FINANCIAL STATEMENT </a:t>
            </a:r>
            <a:br>
              <a:rPr lang="en-US" sz="2800" b="1" dirty="0" smtClean="0">
                <a:solidFill>
                  <a:srgbClr val="FFFF00"/>
                </a:solidFill>
              </a:rPr>
            </a:br>
            <a:r>
              <a:rPr lang="en-US" sz="2800" b="1" dirty="0" smtClean="0">
                <a:solidFill>
                  <a:srgbClr val="FFFF00"/>
                </a:solidFill>
              </a:rPr>
              <a:t>OR</a:t>
            </a:r>
            <a:br>
              <a:rPr lang="en-US" sz="2800" b="1" dirty="0" smtClean="0">
                <a:solidFill>
                  <a:srgbClr val="FFFF00"/>
                </a:solidFill>
              </a:rPr>
            </a:br>
            <a:r>
              <a:rPr lang="en-US" sz="2800" b="1" dirty="0" smtClean="0">
                <a:solidFill>
                  <a:srgbClr val="FFFF00"/>
                </a:solidFill>
              </a:rPr>
              <a:t>FINAL </a:t>
            </a:r>
            <a:r>
              <a:rPr lang="en-US" sz="2800" b="1" dirty="0" smtClean="0">
                <a:solidFill>
                  <a:srgbClr val="FFFF00"/>
                </a:solidFill>
              </a:rPr>
              <a:t>ACCOUNTS (</a:t>
            </a:r>
            <a:r>
              <a:rPr lang="en-US" sz="2800" b="1" dirty="0" smtClean="0">
                <a:solidFill>
                  <a:srgbClr val="FFFF00"/>
                </a:solidFill>
              </a:rPr>
              <a:t>WITHOUT ADJUSTMENTS) </a:t>
            </a:r>
            <a:r>
              <a:rPr b="1" smtClean="0">
                <a:solidFill>
                  <a:srgbClr val="FFFF00"/>
                </a:solidFill>
              </a:rPr>
              <a:t/>
            </a:r>
            <a:br>
              <a:rPr b="1" smtClean="0">
                <a:solidFill>
                  <a:srgbClr val="FFFF00"/>
                </a:solidFill>
              </a:rPr>
            </a:br>
            <a:endParaRPr smtClean="0">
              <a:solidFill>
                <a:srgbClr val="FFFF00"/>
              </a:solidFill>
            </a:endParaRPr>
          </a:p>
        </p:txBody>
      </p:sp>
      <p:sp>
        <p:nvSpPr>
          <p:cNvPr id="6146" name="Subtitle 2"/>
          <p:cNvSpPr>
            <a:spLocks noGrp="1"/>
          </p:cNvSpPr>
          <p:nvPr>
            <p:ph type="subTitle" idx="1"/>
          </p:nvPr>
        </p:nvSpPr>
        <p:spPr>
          <a:xfrm>
            <a:off x="914400" y="2895600"/>
            <a:ext cx="6934200" cy="3200400"/>
          </a:xfrm>
        </p:spPr>
        <p:txBody>
          <a:bodyPr>
            <a:normAutofit/>
          </a:bodyPr>
          <a:lstStyle/>
          <a:p>
            <a:pPr eaLnBrk="1" hangingPunct="1"/>
            <a:endParaRPr lang="en-US" sz="4000" b="1" u="sng" dirty="0" smtClean="0"/>
          </a:p>
          <a:p>
            <a:pPr eaLnBrk="1" hangingPunct="1"/>
            <a:r>
              <a:rPr lang="en-US" sz="2700" b="1" u="sng" dirty="0" smtClean="0">
                <a:solidFill>
                  <a:schemeClr val="tx1"/>
                </a:solidFill>
              </a:rPr>
              <a:t>Prepared By</a:t>
            </a:r>
          </a:p>
          <a:p>
            <a:pPr eaLnBrk="1" hangingPunct="1">
              <a:spcBef>
                <a:spcPts val="200"/>
              </a:spcBef>
            </a:pPr>
            <a:r>
              <a:rPr lang="en-US" sz="2700" b="1" dirty="0" smtClean="0">
                <a:solidFill>
                  <a:schemeClr val="tx1"/>
                </a:solidFill>
              </a:rPr>
              <a:t> Dr. SHAHID IQBAL </a:t>
            </a:r>
          </a:p>
          <a:p>
            <a:pPr eaLnBrk="1" hangingPunct="1">
              <a:spcBef>
                <a:spcPts val="200"/>
              </a:spcBef>
            </a:pPr>
            <a:r>
              <a:rPr lang="en-US" sz="1800" b="1" dirty="0" smtClean="0">
                <a:solidFill>
                  <a:schemeClr val="tx1"/>
                </a:solidFill>
              </a:rPr>
              <a:t>Guest Faculty</a:t>
            </a:r>
          </a:p>
          <a:p>
            <a:pPr eaLnBrk="1" hangingPunct="1">
              <a:spcBef>
                <a:spcPts val="200"/>
              </a:spcBef>
            </a:pPr>
            <a:r>
              <a:rPr lang="en-US" sz="1800" b="1" dirty="0" smtClean="0">
                <a:solidFill>
                  <a:schemeClr val="tx1"/>
                </a:solidFill>
              </a:rPr>
              <a:t>Marwari College, </a:t>
            </a:r>
            <a:r>
              <a:rPr lang="en-US" sz="1800" b="1" dirty="0" err="1" smtClean="0">
                <a:solidFill>
                  <a:schemeClr val="tx1"/>
                </a:solidFill>
              </a:rPr>
              <a:t>Darbhanga</a:t>
            </a:r>
            <a:r>
              <a:rPr lang="en-US" sz="1800" b="1" dirty="0" smtClean="0">
                <a:solidFill>
                  <a:schemeClr val="tx1"/>
                </a:solidFill>
              </a:rPr>
              <a:t>,</a:t>
            </a:r>
          </a:p>
          <a:p>
            <a:pPr eaLnBrk="1" hangingPunct="1">
              <a:spcBef>
                <a:spcPts val="200"/>
              </a:spcBef>
            </a:pPr>
            <a:r>
              <a:rPr lang="en-US" sz="1800" b="1" dirty="0" smtClean="0">
                <a:solidFill>
                  <a:schemeClr val="tx1"/>
                </a:solidFill>
              </a:rPr>
              <a:t>Mobile No. and </a:t>
            </a:r>
            <a:r>
              <a:rPr lang="en-US" sz="1800" b="1" dirty="0" err="1" smtClean="0">
                <a:solidFill>
                  <a:schemeClr val="tx1"/>
                </a:solidFill>
              </a:rPr>
              <a:t>Whatsup</a:t>
            </a:r>
            <a:r>
              <a:rPr lang="en-US" sz="1800" b="1" dirty="0" smtClean="0">
                <a:solidFill>
                  <a:schemeClr val="tx1"/>
                </a:solidFill>
              </a:rPr>
              <a:t> No. : 7004160257</a:t>
            </a:r>
          </a:p>
          <a:p>
            <a:pPr eaLnBrk="1" hangingPunct="1">
              <a:spcBef>
                <a:spcPts val="200"/>
              </a:spcBef>
            </a:pPr>
            <a:r>
              <a:rPr lang="en-US" sz="1800" b="1" dirty="0" smtClean="0">
                <a:solidFill>
                  <a:schemeClr val="tx1"/>
                </a:solidFill>
              </a:rPr>
              <a:t>Email ID: shahidlnmu@gmail.com</a:t>
            </a:r>
          </a:p>
          <a:p>
            <a:pPr eaLnBrk="1" hangingPunct="1">
              <a:spcBef>
                <a:spcPts val="200"/>
              </a:spcBef>
            </a:pPr>
            <a:endParaRPr lang="en-US" sz="2500" b="1" dirty="0" smtClean="0">
              <a:solidFill>
                <a:schemeClr val="tx1"/>
              </a:solidFill>
            </a:endParaRPr>
          </a:p>
          <a:p>
            <a:pPr eaLnBrk="1" hangingPunct="1"/>
            <a:endParaRPr lang="en-US" b="1" dirty="0" smtClean="0"/>
          </a:p>
        </p:txBody>
      </p:sp>
      <p:sp>
        <p:nvSpPr>
          <p:cNvPr id="5" name="Slide Number Placeholder 4"/>
          <p:cNvSpPr>
            <a:spLocks noGrp="1"/>
          </p:cNvSpPr>
          <p:nvPr>
            <p:ph type="sldNum" sz="quarter" idx="11"/>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normAutofit fontScale="92500" lnSpcReduction="20000"/>
          </a:bodyPr>
          <a:lstStyle/>
          <a:p>
            <a:pPr>
              <a:defRPr/>
            </a:pPr>
            <a:fld id="{1FF23CE0-A7BA-44DD-B5DD-50C48A27FB95}" type="slidenum">
              <a:rPr lang="en-US" smtClean="0"/>
              <a:pPr>
                <a:defRPr/>
              </a:pPr>
              <a:t>10</a:t>
            </a:fld>
            <a:endParaRPr lang="en-US"/>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609600"/>
            <a:ext cx="6172200" cy="762000"/>
          </a:xfrm>
        </p:spPr>
        <p:txBody>
          <a:bodyPr>
            <a:noAutofit/>
          </a:bodyPr>
          <a:lstStyle/>
          <a:p>
            <a:r>
              <a:rPr lang="en-US" sz="2800" b="1" dirty="0" smtClean="0">
                <a:solidFill>
                  <a:srgbClr val="FF0000"/>
                </a:solidFill>
              </a:rPr>
              <a:t>Meaning of </a:t>
            </a:r>
            <a:r>
              <a:rPr lang="en-US" sz="2800" b="1" dirty="0" smtClean="0">
                <a:solidFill>
                  <a:srgbClr val="FF0000"/>
                </a:solidFill>
              </a:rPr>
              <a:t>Financial Statement </a:t>
            </a:r>
            <a:endParaRPr lang="en-US" sz="2800" b="1" dirty="0" smtClean="0">
              <a:solidFill>
                <a:srgbClr val="FF0000"/>
              </a:solidFill>
            </a:endParaRPr>
          </a:p>
        </p:txBody>
      </p:sp>
      <p:sp>
        <p:nvSpPr>
          <p:cNvPr id="19462" name="Content Placeholder 6"/>
          <p:cNvSpPr>
            <a:spLocks noGrp="1"/>
          </p:cNvSpPr>
          <p:nvPr>
            <p:ph idx="1"/>
          </p:nvPr>
        </p:nvSpPr>
        <p:spPr>
          <a:xfrm>
            <a:off x="381000" y="990600"/>
            <a:ext cx="8382000" cy="5410200"/>
          </a:xfrm>
        </p:spPr>
        <p:txBody>
          <a:bodyPr>
            <a:normAutofit fontScale="85000" lnSpcReduction="20000"/>
          </a:bodyPr>
          <a:lstStyle/>
          <a:p>
            <a:pPr>
              <a:buNone/>
            </a:pPr>
            <a:endParaRPr lang="en-US" sz="3200" dirty="0" smtClean="0"/>
          </a:p>
          <a:p>
            <a:pPr>
              <a:buNone/>
            </a:pPr>
            <a:r>
              <a:rPr lang="en-US" sz="3600" dirty="0" smtClean="0"/>
              <a:t>	</a:t>
            </a:r>
            <a:r>
              <a:rPr lang="en-US" sz="2400" dirty="0" smtClean="0"/>
              <a:t> </a:t>
            </a:r>
          </a:p>
          <a:p>
            <a:pPr>
              <a:buNone/>
            </a:pPr>
            <a:r>
              <a:rPr lang="en-US" sz="2400" dirty="0" smtClean="0"/>
              <a:t>	</a:t>
            </a:r>
            <a:r>
              <a:rPr lang="en-US" sz="2400" dirty="0" smtClean="0"/>
              <a:t>Basically</a:t>
            </a:r>
            <a:r>
              <a:rPr lang="en-US" sz="2400" dirty="0" smtClean="0"/>
              <a:t>, Financial Statements are organized summaries of detailed information about the financial position and performance of an enterprise. Traditionally, the term ‘Financial Statement’ is used to denote only two basic statements which are as under</a:t>
            </a:r>
            <a:r>
              <a:rPr lang="en-US" sz="2400" dirty="0" smtClean="0"/>
              <a:t>:</a:t>
            </a:r>
          </a:p>
          <a:p>
            <a:pPr>
              <a:buNone/>
            </a:pPr>
            <a:endParaRPr lang="en-US" sz="2400" dirty="0" smtClean="0"/>
          </a:p>
          <a:p>
            <a:r>
              <a:rPr lang="en-US" sz="2400" dirty="0" smtClean="0">
                <a:solidFill>
                  <a:srgbClr val="FF0000"/>
                </a:solidFill>
              </a:rPr>
              <a:t>Trading and Profit &amp; Loss A/c (or Income </a:t>
            </a:r>
            <a:r>
              <a:rPr lang="en-US" sz="2400" dirty="0" smtClean="0">
                <a:solidFill>
                  <a:srgbClr val="FF0000"/>
                </a:solidFill>
              </a:rPr>
              <a:t>Statement) </a:t>
            </a:r>
            <a:r>
              <a:rPr lang="en-US" sz="2400" dirty="0" smtClean="0"/>
              <a:t>which </a:t>
            </a:r>
            <a:r>
              <a:rPr lang="en-US" sz="2400" dirty="0" smtClean="0"/>
              <a:t>shows the result of business operations during an accounting period.</a:t>
            </a:r>
          </a:p>
          <a:p>
            <a:pPr lvl="0"/>
            <a:endParaRPr lang="en-US" sz="2400" dirty="0" smtClean="0"/>
          </a:p>
          <a:p>
            <a:pPr lvl="0"/>
            <a:r>
              <a:rPr lang="en-US" sz="2400" dirty="0" smtClean="0">
                <a:solidFill>
                  <a:srgbClr val="FF0000"/>
                </a:solidFill>
              </a:rPr>
              <a:t>Balance </a:t>
            </a:r>
            <a:r>
              <a:rPr lang="en-US" sz="2400" dirty="0" smtClean="0">
                <a:solidFill>
                  <a:srgbClr val="FF0000"/>
                </a:solidFill>
              </a:rPr>
              <a:t>Sheet (or Position Statement)</a:t>
            </a:r>
            <a:r>
              <a:rPr lang="en-US" sz="2400" dirty="0" smtClean="0"/>
              <a:t> which shows the financial position of an enterprise at a particular point of time</a:t>
            </a:r>
            <a:r>
              <a:rPr lang="en-US" sz="2400" dirty="0" smtClean="0"/>
              <a:t>.</a:t>
            </a:r>
          </a:p>
          <a:p>
            <a:pPr lvl="0"/>
            <a:endParaRPr lang="en-US" sz="2400" dirty="0" smtClean="0"/>
          </a:p>
          <a:p>
            <a:pPr>
              <a:buNone/>
            </a:pPr>
            <a:r>
              <a:rPr lang="en-US" sz="2400" dirty="0" smtClean="0"/>
              <a:t>	The </a:t>
            </a:r>
            <a:r>
              <a:rPr lang="en-US" sz="2400" dirty="0" smtClean="0"/>
              <a:t>information contained in these statements is used by the management, present and potential investors, lenders, short-term creditors, employees, customers, government and their agencies to satisfy some of their different needs for information. User can get better insight about the financial strengths and weakness of the firm if they properly analyze the information from their own point of views. </a:t>
            </a:r>
          </a:p>
          <a:p>
            <a:pPr lvl="0"/>
            <a:endParaRPr lang="en-US" sz="2400" dirty="0" smtClean="0"/>
          </a:p>
          <a:p>
            <a:pPr algn="just">
              <a:buNone/>
            </a:pPr>
            <a:endParaRPr lang="en-US" sz="31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fontScale="92500" lnSpcReduction="20000"/>
          </a:bodyPr>
          <a:lstStyle/>
          <a:p>
            <a:pPr>
              <a:defRPr/>
            </a:pPr>
            <a:fld id="{BEFF15C5-7A37-4B5C-9F13-4DD073D7DC40}" type="slidenum">
              <a:rPr lang="en-US" smtClean="0"/>
              <a:pPr>
                <a:defRPr/>
              </a:pPr>
              <a:t>2</a:t>
            </a:fld>
            <a:endParaRPr lang="en-US"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609600"/>
            <a:ext cx="6172200" cy="762000"/>
          </a:xfrm>
        </p:spPr>
        <p:txBody>
          <a:bodyPr>
            <a:noAutofit/>
          </a:bodyPr>
          <a:lstStyle/>
          <a:p>
            <a:r>
              <a:rPr lang="en-US" sz="2800" b="1" dirty="0" smtClean="0">
                <a:solidFill>
                  <a:srgbClr val="FF0000"/>
                </a:solidFill>
              </a:rPr>
              <a:t>TRADING ACCOUNT:-</a:t>
            </a:r>
            <a:endParaRPr lang="en-US" sz="2800" b="1" dirty="0" smtClean="0">
              <a:solidFill>
                <a:srgbClr val="FF0000"/>
              </a:solidFill>
            </a:endParaRPr>
          </a:p>
        </p:txBody>
      </p:sp>
      <p:sp>
        <p:nvSpPr>
          <p:cNvPr id="19462" name="Content Placeholder 6"/>
          <p:cNvSpPr>
            <a:spLocks noGrp="1"/>
          </p:cNvSpPr>
          <p:nvPr>
            <p:ph idx="1"/>
          </p:nvPr>
        </p:nvSpPr>
        <p:spPr>
          <a:xfrm>
            <a:off x="381000" y="990600"/>
            <a:ext cx="8382000" cy="5410200"/>
          </a:xfrm>
        </p:spPr>
        <p:txBody>
          <a:bodyPr>
            <a:normAutofit/>
          </a:bodyPr>
          <a:lstStyle/>
          <a:p>
            <a:pPr>
              <a:buNone/>
            </a:pPr>
            <a:endParaRPr lang="en-US" sz="3200" dirty="0" smtClean="0"/>
          </a:p>
          <a:p>
            <a:pPr>
              <a:buNone/>
            </a:pPr>
            <a:r>
              <a:rPr lang="en-US" sz="3600" dirty="0" smtClean="0"/>
              <a:t>	</a:t>
            </a:r>
            <a:r>
              <a:rPr lang="en-US" sz="2400" dirty="0" smtClean="0"/>
              <a:t> </a:t>
            </a:r>
            <a:r>
              <a:rPr lang="en-US" sz="2400" dirty="0" smtClean="0"/>
              <a:t>	</a:t>
            </a:r>
            <a:r>
              <a:rPr lang="en-US" sz="2000" dirty="0" smtClean="0"/>
              <a:t>After preparing a tallied trial balance at the end of an accounting period, the next step to prepare Trading Account. Trading Account is one of the financial statements which show the result of buying and selling of goods or service during an accounting period. The purpose behind preparing the trading account is to know the gross profit or gross loss during the accounting period. The basis of the preparation of this account is the matching of selling prices of goods and services with the Cost of goods sold and services rendered.</a:t>
            </a:r>
          </a:p>
          <a:p>
            <a:pPr>
              <a:buNone/>
            </a:pPr>
            <a:r>
              <a:rPr lang="en-US" sz="2000" dirty="0" smtClean="0"/>
              <a:t>	</a:t>
            </a:r>
          </a:p>
          <a:p>
            <a:pPr>
              <a:buNone/>
            </a:pPr>
            <a:r>
              <a:rPr lang="en-US" sz="2000" dirty="0" smtClean="0"/>
              <a:t>	</a:t>
            </a:r>
            <a:r>
              <a:rPr lang="en-US" sz="2000" dirty="0" smtClean="0"/>
              <a:t>Trading </a:t>
            </a:r>
            <a:r>
              <a:rPr lang="en-US" sz="2000" dirty="0" smtClean="0"/>
              <a:t>Account is debited with the following items:</a:t>
            </a:r>
          </a:p>
          <a:p>
            <a:pPr lvl="0"/>
            <a:r>
              <a:rPr lang="en-US" sz="2000" b="1" dirty="0" smtClean="0">
                <a:solidFill>
                  <a:srgbClr val="FF0000"/>
                </a:solidFill>
              </a:rPr>
              <a:t>Opening Stock</a:t>
            </a:r>
            <a:r>
              <a:rPr lang="en-US" sz="2000" dirty="0" smtClean="0"/>
              <a:t> refers to the closing stock of unsold goods at the end of previous accounting period which has been brought forward in the current accounting period.</a:t>
            </a:r>
          </a:p>
          <a:p>
            <a:pPr lvl="0"/>
            <a:endParaRPr lang="en-US" sz="2400" dirty="0" smtClean="0"/>
          </a:p>
          <a:p>
            <a:pPr algn="just">
              <a:buNone/>
            </a:pPr>
            <a:endParaRPr lang="en-US" sz="31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fontScale="92500" lnSpcReduction="20000"/>
          </a:bodyPr>
          <a:lstStyle/>
          <a:p>
            <a:pPr>
              <a:defRPr/>
            </a:pPr>
            <a:fld id="{BEFF15C5-7A37-4B5C-9F13-4DD073D7DC40}" type="slidenum">
              <a:rPr lang="en-US" smtClean="0"/>
              <a:pPr>
                <a:defRPr/>
              </a:pPr>
              <a:t>3</a:t>
            </a:fld>
            <a:endParaRPr lang="en-US"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838200"/>
            <a:ext cx="8382000" cy="5715000"/>
          </a:xfrm>
        </p:spPr>
        <p:txBody>
          <a:bodyPr>
            <a:normAutofit fontScale="62500" lnSpcReduction="20000"/>
          </a:bodyPr>
          <a:lstStyle/>
          <a:p>
            <a:pPr>
              <a:buNone/>
            </a:pPr>
            <a:endParaRPr lang="en-US" sz="3200" dirty="0" smtClean="0"/>
          </a:p>
          <a:p>
            <a:pPr lvl="0"/>
            <a:endParaRPr lang="en-US" b="1" dirty="0" smtClean="0">
              <a:solidFill>
                <a:srgbClr val="FF0000"/>
              </a:solidFill>
            </a:endParaRPr>
          </a:p>
          <a:p>
            <a:pPr lvl="0"/>
            <a:endParaRPr lang="en-US" b="1" dirty="0" smtClean="0">
              <a:solidFill>
                <a:srgbClr val="FF0000"/>
              </a:solidFill>
            </a:endParaRPr>
          </a:p>
          <a:p>
            <a:pPr lvl="0"/>
            <a:r>
              <a:rPr lang="en-US" b="1" dirty="0" smtClean="0">
                <a:solidFill>
                  <a:srgbClr val="FF0000"/>
                </a:solidFill>
              </a:rPr>
              <a:t>Purchases</a:t>
            </a:r>
            <a:r>
              <a:rPr lang="en-US" dirty="0" smtClean="0"/>
              <a:t> </a:t>
            </a:r>
            <a:r>
              <a:rPr lang="en-US" dirty="0" smtClean="0"/>
              <a:t>refer to those goods which have been bought for resale. Purchases include cash as well as credit purchases. The following items are shown by the way of deduction from the amount of total purchases.</a:t>
            </a:r>
          </a:p>
          <a:p>
            <a:pPr lvl="1"/>
            <a:r>
              <a:rPr lang="en-US" sz="2800" b="1" dirty="0" smtClean="0"/>
              <a:t>Purchases Returns or Returns Outwards</a:t>
            </a:r>
            <a:endParaRPr lang="en-US" sz="2800" dirty="0" smtClean="0"/>
          </a:p>
          <a:p>
            <a:pPr lvl="1"/>
            <a:r>
              <a:rPr lang="en-US" sz="2800" b="1" dirty="0" smtClean="0"/>
              <a:t>Goods withdrawn by proprietor for personal use.</a:t>
            </a:r>
            <a:endParaRPr lang="en-US" sz="2800" dirty="0" smtClean="0"/>
          </a:p>
          <a:p>
            <a:pPr lvl="1"/>
            <a:r>
              <a:rPr lang="en-US" sz="2800" b="1" dirty="0" smtClean="0"/>
              <a:t>Goods distributed by the way of free samples.</a:t>
            </a:r>
            <a:endParaRPr lang="en-US" sz="2800" dirty="0" smtClean="0"/>
          </a:p>
          <a:p>
            <a:pPr lvl="1"/>
            <a:r>
              <a:rPr lang="en-US" sz="2800" b="1" dirty="0" smtClean="0"/>
              <a:t>Goods given as charity</a:t>
            </a:r>
            <a:r>
              <a:rPr lang="en-US" sz="2800" dirty="0" smtClean="0"/>
              <a:t>.</a:t>
            </a:r>
          </a:p>
          <a:p>
            <a:pPr lvl="1">
              <a:buNone/>
            </a:pPr>
            <a:endParaRPr lang="en-US" sz="2800" dirty="0" smtClean="0"/>
          </a:p>
          <a:p>
            <a:pPr lvl="0"/>
            <a:r>
              <a:rPr lang="en-US" b="1" dirty="0" smtClean="0">
                <a:solidFill>
                  <a:srgbClr val="FF0000"/>
                </a:solidFill>
              </a:rPr>
              <a:t>Direct Expenses</a:t>
            </a:r>
            <a:r>
              <a:rPr lang="en-US" dirty="0" smtClean="0"/>
              <a:t> refer to all those expenses which are incurred from the stage of purchase till the stage of making the goods in saleable condition. Such expenses including the following expenses:</a:t>
            </a:r>
          </a:p>
          <a:p>
            <a:pPr lvl="1"/>
            <a:r>
              <a:rPr lang="en-US" sz="2800" b="1" dirty="0" smtClean="0"/>
              <a:t>Freight Inward.</a:t>
            </a:r>
            <a:endParaRPr lang="en-US" sz="2800" dirty="0" smtClean="0"/>
          </a:p>
          <a:p>
            <a:pPr lvl="1"/>
            <a:r>
              <a:rPr lang="en-US" sz="2800" b="1" dirty="0" smtClean="0"/>
              <a:t>Import Duty.</a:t>
            </a:r>
            <a:endParaRPr lang="en-US" sz="2800" dirty="0" smtClean="0"/>
          </a:p>
          <a:p>
            <a:pPr lvl="1"/>
            <a:r>
              <a:rPr lang="en-US" sz="2800" b="1" dirty="0" smtClean="0"/>
              <a:t>Carriage Inward and Cartage Inward.</a:t>
            </a:r>
            <a:endParaRPr lang="en-US" sz="2800" dirty="0" smtClean="0"/>
          </a:p>
          <a:p>
            <a:pPr lvl="1"/>
            <a:r>
              <a:rPr lang="en-US" sz="2800" b="1" dirty="0" smtClean="0"/>
              <a:t>Wages.</a:t>
            </a:r>
            <a:endParaRPr lang="en-US" sz="2800" dirty="0" smtClean="0"/>
          </a:p>
          <a:p>
            <a:pPr lvl="1"/>
            <a:r>
              <a:rPr lang="en-US" sz="2800" b="1" dirty="0" smtClean="0"/>
              <a:t>Expenses relating to production</a:t>
            </a:r>
            <a:r>
              <a:rPr lang="en-US" sz="2800" dirty="0" smtClean="0"/>
              <a:t>.</a:t>
            </a:r>
          </a:p>
          <a:p>
            <a:pPr lvl="0"/>
            <a:endParaRPr lang="en-US" sz="2400" dirty="0" smtClean="0"/>
          </a:p>
          <a:p>
            <a:pPr algn="just">
              <a:buNone/>
            </a:pPr>
            <a:endParaRPr lang="en-US" sz="31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fontScale="92500" lnSpcReduction="20000"/>
          </a:bodyPr>
          <a:lstStyle/>
          <a:p>
            <a:pPr>
              <a:defRPr/>
            </a:pPr>
            <a:fld id="{BEFF15C5-7A37-4B5C-9F13-4DD073D7DC40}" type="slidenum">
              <a:rPr lang="en-US" smtClean="0"/>
              <a:pPr>
                <a:defRPr/>
              </a:pPr>
              <a:t>4</a:t>
            </a:fld>
            <a:endParaRPr lang="en-US"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609600"/>
            <a:ext cx="8382000" cy="5486400"/>
          </a:xfrm>
        </p:spPr>
        <p:txBody>
          <a:bodyPr>
            <a:normAutofit fontScale="85000" lnSpcReduction="10000"/>
          </a:bodyPr>
          <a:lstStyle/>
          <a:p>
            <a:pPr>
              <a:buNone/>
            </a:pPr>
            <a:endParaRPr lang="en-US" sz="3200" dirty="0" smtClean="0"/>
          </a:p>
          <a:p>
            <a:pPr lvl="0"/>
            <a:endParaRPr lang="en-US" b="1" dirty="0" smtClean="0">
              <a:solidFill>
                <a:srgbClr val="FF0000"/>
              </a:solidFill>
            </a:endParaRPr>
          </a:p>
          <a:p>
            <a:pPr>
              <a:buNone/>
            </a:pPr>
            <a:r>
              <a:rPr lang="en-US" dirty="0" smtClean="0"/>
              <a:t>	</a:t>
            </a:r>
          </a:p>
          <a:p>
            <a:pPr>
              <a:buNone/>
            </a:pPr>
            <a:r>
              <a:rPr lang="en-US" sz="2800" dirty="0" smtClean="0"/>
              <a:t>	</a:t>
            </a:r>
            <a:r>
              <a:rPr lang="en-US" sz="2800" dirty="0" smtClean="0"/>
              <a:t>Trading </a:t>
            </a:r>
            <a:r>
              <a:rPr lang="en-US" sz="2800" dirty="0" smtClean="0"/>
              <a:t>Account is credited with the following items</a:t>
            </a:r>
            <a:r>
              <a:rPr lang="en-US" sz="2800" dirty="0" smtClean="0"/>
              <a:t>:</a:t>
            </a:r>
          </a:p>
          <a:p>
            <a:pPr>
              <a:buNone/>
            </a:pPr>
            <a:endParaRPr lang="en-US" sz="2800" dirty="0" smtClean="0"/>
          </a:p>
          <a:p>
            <a:pPr lvl="0"/>
            <a:r>
              <a:rPr lang="en-US" sz="2800" b="1" dirty="0" smtClean="0">
                <a:solidFill>
                  <a:srgbClr val="FF0000"/>
                </a:solidFill>
              </a:rPr>
              <a:t>Sales</a:t>
            </a:r>
            <a:r>
              <a:rPr lang="en-US" sz="2800" dirty="0" smtClean="0"/>
              <a:t> refer to the sales of those goods which have been bought for resale. Sales include cash as well as credit sales. Sales Returns or Return Outwards are shown by the way of deduction from the amount of total sales</a:t>
            </a:r>
            <a:r>
              <a:rPr lang="en-US" sz="2800" dirty="0" smtClean="0"/>
              <a:t>.</a:t>
            </a:r>
          </a:p>
          <a:p>
            <a:pPr lvl="0">
              <a:buNone/>
            </a:pPr>
            <a:endParaRPr lang="en-US" sz="2800" dirty="0" smtClean="0"/>
          </a:p>
          <a:p>
            <a:pPr lvl="0"/>
            <a:r>
              <a:rPr lang="en-US" sz="2800" b="1" dirty="0" smtClean="0">
                <a:solidFill>
                  <a:srgbClr val="FF0000"/>
                </a:solidFill>
              </a:rPr>
              <a:t>Closing Stock</a:t>
            </a:r>
            <a:r>
              <a:rPr lang="en-US" sz="2800" dirty="0" smtClean="0"/>
              <a:t> refers to the stock of unsold goods at the end of current accounting period. According to convention of conservatism, stock is valued at cost or market price whichever is lower. The rationale behind this practice is to provide anticipated losses. Closing Stock is accounted for as under:</a:t>
            </a:r>
          </a:p>
          <a:p>
            <a:pPr lvl="1"/>
            <a:endParaRPr lang="en-US" sz="2800" dirty="0" smtClean="0"/>
          </a:p>
          <a:p>
            <a:pPr lvl="0"/>
            <a:endParaRPr lang="en-US" sz="2400" dirty="0" smtClean="0"/>
          </a:p>
          <a:p>
            <a:pPr algn="just">
              <a:buNone/>
            </a:pPr>
            <a:endParaRPr lang="en-US" sz="31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fontScale="92500" lnSpcReduction="20000"/>
          </a:bodyPr>
          <a:lstStyle/>
          <a:p>
            <a:pPr>
              <a:defRPr/>
            </a:pPr>
            <a:fld id="{BEFF15C5-7A37-4B5C-9F13-4DD073D7DC40}" type="slidenum">
              <a:rPr lang="en-US" smtClean="0"/>
              <a:pPr>
                <a:defRPr/>
              </a:pPr>
              <a:t>5</a:t>
            </a:fld>
            <a:endParaRPr lang="en-US" dirty="0"/>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92500" lnSpcReduction="20000"/>
          </a:bodyPr>
          <a:lstStyle/>
          <a:p>
            <a:pPr>
              <a:defRPr/>
            </a:pPr>
            <a:fld id="{BEFF15C5-7A37-4B5C-9F13-4DD073D7DC40}" type="slidenum">
              <a:rPr lang="en-US" smtClean="0"/>
              <a:pPr>
                <a:defRPr/>
              </a:pPr>
              <a:t>6</a:t>
            </a:fld>
            <a:endParaRPr lang="en-US" dirty="0"/>
          </a:p>
        </p:txBody>
      </p:sp>
      <p:graphicFrame>
        <p:nvGraphicFramePr>
          <p:cNvPr id="5" name="Table 4"/>
          <p:cNvGraphicFramePr>
            <a:graphicFrameLocks noGrp="1"/>
          </p:cNvGraphicFramePr>
          <p:nvPr/>
        </p:nvGraphicFramePr>
        <p:xfrm>
          <a:off x="304800" y="685800"/>
          <a:ext cx="8610600" cy="5651031"/>
        </p:xfrm>
        <a:graphic>
          <a:graphicData uri="http://schemas.openxmlformats.org/drawingml/2006/table">
            <a:tbl>
              <a:tblPr/>
              <a:tblGrid>
                <a:gridCol w="4305300"/>
                <a:gridCol w="4305300"/>
              </a:tblGrid>
              <a:tr h="3150768">
                <a:tc>
                  <a:txBody>
                    <a:bodyPr/>
                    <a:lstStyle/>
                    <a:p>
                      <a:pPr marL="342900" marR="0" indent="-342900" algn="just">
                        <a:lnSpc>
                          <a:spcPct val="125000"/>
                        </a:lnSpc>
                        <a:spcBef>
                          <a:spcPts val="0"/>
                        </a:spcBef>
                        <a:spcAft>
                          <a:spcPts val="0"/>
                        </a:spcAft>
                      </a:pPr>
                      <a:r>
                        <a:rPr lang="en-US" sz="2000" b="1" dirty="0">
                          <a:solidFill>
                            <a:srgbClr val="FFFF00"/>
                          </a:solidFill>
                          <a:latin typeface="Times New Roman"/>
                          <a:ea typeface="Times New Roman"/>
                        </a:rPr>
                        <a:t>1. If the Closing Stock appears outside the Trial Balance.</a:t>
                      </a:r>
                      <a:endParaRPr lang="en-US" sz="2000" dirty="0">
                        <a:solidFill>
                          <a:srgbClr val="FFFF00"/>
                        </a:solidFill>
                        <a:latin typeface="Arial"/>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25000"/>
                        </a:lnSpc>
                        <a:spcBef>
                          <a:spcPts val="0"/>
                        </a:spcBef>
                        <a:spcAft>
                          <a:spcPts val="0"/>
                        </a:spcAft>
                      </a:pPr>
                      <a:r>
                        <a:rPr lang="en-US" sz="2000" b="1" dirty="0">
                          <a:latin typeface="Times New Roman"/>
                          <a:ea typeface="Times New Roman"/>
                        </a:rPr>
                        <a:t>The following entry is passed to incorporate the Closing Stock in the books.</a:t>
                      </a:r>
                      <a:endParaRPr lang="en-US" sz="2000" dirty="0">
                        <a:latin typeface="Arial"/>
                        <a:ea typeface="Times New Roman"/>
                      </a:endParaRPr>
                    </a:p>
                    <a:p>
                      <a:pPr marL="0" marR="0" algn="just">
                        <a:lnSpc>
                          <a:spcPct val="125000"/>
                        </a:lnSpc>
                        <a:spcBef>
                          <a:spcPts val="0"/>
                        </a:spcBef>
                        <a:spcAft>
                          <a:spcPts val="0"/>
                        </a:spcAft>
                      </a:pPr>
                      <a:r>
                        <a:rPr lang="en-US" sz="2000" b="1" dirty="0">
                          <a:latin typeface="Times New Roman"/>
                          <a:ea typeface="Times New Roman"/>
                        </a:rPr>
                        <a:t>Stock             A/c                       Dr.</a:t>
                      </a:r>
                      <a:endParaRPr lang="en-US" sz="2000" dirty="0">
                        <a:latin typeface="Arial"/>
                        <a:ea typeface="Times New Roman"/>
                      </a:endParaRPr>
                    </a:p>
                    <a:p>
                      <a:pPr marL="0" marR="0" algn="just">
                        <a:lnSpc>
                          <a:spcPct val="125000"/>
                        </a:lnSpc>
                        <a:spcBef>
                          <a:spcPts val="0"/>
                        </a:spcBef>
                        <a:spcAft>
                          <a:spcPts val="0"/>
                        </a:spcAft>
                      </a:pPr>
                      <a:r>
                        <a:rPr lang="en-US" sz="2000" b="1" dirty="0">
                          <a:latin typeface="Times New Roman"/>
                          <a:ea typeface="Times New Roman"/>
                        </a:rPr>
                        <a:t>       To Trading A/c</a:t>
                      </a:r>
                      <a:endParaRPr lang="en-US" sz="2000" dirty="0">
                        <a:latin typeface="Arial"/>
                        <a:ea typeface="Times New Roman"/>
                      </a:endParaRPr>
                    </a:p>
                    <a:p>
                      <a:pPr marL="0" marR="0" algn="just">
                        <a:lnSpc>
                          <a:spcPct val="125000"/>
                        </a:lnSpc>
                        <a:spcBef>
                          <a:spcPts val="0"/>
                        </a:spcBef>
                        <a:spcAft>
                          <a:spcPts val="0"/>
                        </a:spcAft>
                      </a:pPr>
                      <a:r>
                        <a:rPr lang="en-US" sz="2000" b="1" dirty="0">
                          <a:latin typeface="Times New Roman"/>
                          <a:ea typeface="Times New Roman"/>
                        </a:rPr>
                        <a:t>As a result, the Closing Stock appears both on the credit side of Trading Account and the Assets side of the Balance Sheet</a:t>
                      </a:r>
                      <a:r>
                        <a:rPr lang="en-US" sz="2000" b="1" dirty="0" smtClean="0">
                          <a:latin typeface="Times New Roman"/>
                          <a:ea typeface="Times New Roman"/>
                        </a:rPr>
                        <a:t>.</a:t>
                      </a:r>
                    </a:p>
                    <a:p>
                      <a:pPr marL="0" marR="0" algn="just">
                        <a:lnSpc>
                          <a:spcPct val="125000"/>
                        </a:lnSpc>
                        <a:spcBef>
                          <a:spcPts val="0"/>
                        </a:spcBef>
                        <a:spcAft>
                          <a:spcPts val="0"/>
                        </a:spcAft>
                      </a:pPr>
                      <a:endParaRPr lang="en-US" sz="2000" dirty="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8432">
                <a:tc>
                  <a:txBody>
                    <a:bodyPr/>
                    <a:lstStyle/>
                    <a:p>
                      <a:pPr marL="342900" marR="0" indent="-342900" algn="just">
                        <a:lnSpc>
                          <a:spcPct val="125000"/>
                        </a:lnSpc>
                        <a:spcBef>
                          <a:spcPts val="0"/>
                        </a:spcBef>
                        <a:spcAft>
                          <a:spcPts val="0"/>
                        </a:spcAft>
                      </a:pPr>
                      <a:r>
                        <a:rPr lang="en-US" sz="2000" b="1" dirty="0">
                          <a:solidFill>
                            <a:srgbClr val="FFFF00"/>
                          </a:solidFill>
                          <a:latin typeface="Times New Roman"/>
                          <a:ea typeface="Times New Roman"/>
                        </a:rPr>
                        <a:t>2.  If the Closing Stock appears inside the Trial Balance.</a:t>
                      </a:r>
                      <a:endParaRPr lang="en-US" sz="2000" dirty="0">
                        <a:solidFill>
                          <a:srgbClr val="FFFF00"/>
                        </a:solidFill>
                        <a:latin typeface="Arial"/>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25000"/>
                        </a:lnSpc>
                        <a:spcBef>
                          <a:spcPts val="0"/>
                        </a:spcBef>
                        <a:spcAft>
                          <a:spcPts val="0"/>
                        </a:spcAft>
                      </a:pPr>
                      <a:r>
                        <a:rPr lang="en-US" sz="2000" b="1" dirty="0">
                          <a:latin typeface="Times New Roman"/>
                          <a:ea typeface="Times New Roman"/>
                        </a:rPr>
                        <a:t>a) Closing Stock will not be shown in the Trading Account since the Closing Stock has already been taken into account while computing the adjusted purchases </a:t>
                      </a:r>
                      <a:endParaRPr lang="en-US" sz="2000" dirty="0">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229600" cy="939336"/>
          </a:xfrm>
        </p:spPr>
        <p:txBody>
          <a:bodyPr>
            <a:normAutofit fontScale="90000"/>
          </a:bodyPr>
          <a:lstStyle/>
          <a:p>
            <a:r>
              <a:rPr lang="en-US" sz="3000" b="1" dirty="0" smtClean="0">
                <a:solidFill>
                  <a:srgbClr val="FF0000"/>
                </a:solidFill>
              </a:rPr>
              <a:t>PREPARATION OF TRADING ACCOUNT:-</a:t>
            </a:r>
            <a:r>
              <a:rPr lang="en-US" sz="3000" dirty="0" smtClean="0">
                <a:solidFill>
                  <a:srgbClr val="FF0000"/>
                </a:solidFill>
              </a:rPr>
              <a:t/>
            </a:r>
            <a:br>
              <a:rPr lang="en-US" sz="3000" dirty="0" smtClean="0">
                <a:solidFill>
                  <a:srgbClr val="FF0000"/>
                </a:solidFill>
              </a:rPr>
            </a:br>
            <a:endParaRPr lang="en-US" sz="3000" dirty="0">
              <a:solidFill>
                <a:srgbClr val="FF0000"/>
              </a:solidFill>
            </a:endParaRPr>
          </a:p>
        </p:txBody>
      </p:sp>
      <p:sp>
        <p:nvSpPr>
          <p:cNvPr id="3" name="Content Placeholder 2"/>
          <p:cNvSpPr>
            <a:spLocks noGrp="1"/>
          </p:cNvSpPr>
          <p:nvPr>
            <p:ph idx="1"/>
          </p:nvPr>
        </p:nvSpPr>
        <p:spPr/>
        <p:txBody>
          <a:bodyPr>
            <a:normAutofit/>
          </a:bodyPr>
          <a:lstStyle/>
          <a:p>
            <a:pPr algn="just">
              <a:buNone/>
            </a:pPr>
            <a:r>
              <a:rPr lang="en-US" sz="2200" dirty="0" smtClean="0"/>
              <a:t>	The </a:t>
            </a:r>
            <a:r>
              <a:rPr lang="en-US" sz="2200" dirty="0" smtClean="0"/>
              <a:t>preparation of a Trading Account requires the passing of entries to transfer the balances of accounts of all the concerned items to the Trading Account. The entries required for such transfers are called ‘Closing Entries’, since such entries will close the accounts of all the concerned items. The following closing entries are passed to give effect to such transfer of balances. In Trading Account the debit balances shows the gross profit and credit balances shows the gross loss and it is closed by transferring the balances in Profit &amp; Loss A/c.</a:t>
            </a:r>
            <a:endParaRPr lang="en-US" sz="2200" dirty="0"/>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4/5/2020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8</a:t>
            </a:fld>
            <a:endParaRPr lang="en-US"/>
          </a:p>
        </p:txBody>
      </p:sp>
      <p:graphicFrame>
        <p:nvGraphicFramePr>
          <p:cNvPr id="5" name="Table 4"/>
          <p:cNvGraphicFramePr>
            <a:graphicFrameLocks noGrp="1"/>
          </p:cNvGraphicFramePr>
          <p:nvPr/>
        </p:nvGraphicFramePr>
        <p:xfrm>
          <a:off x="381000" y="1524000"/>
          <a:ext cx="8382001" cy="4648200"/>
        </p:xfrm>
        <a:graphic>
          <a:graphicData uri="http://schemas.openxmlformats.org/drawingml/2006/table">
            <a:tbl>
              <a:tblPr/>
              <a:tblGrid>
                <a:gridCol w="3475808"/>
                <a:gridCol w="791778"/>
                <a:gridCol w="3322637"/>
                <a:gridCol w="791778"/>
              </a:tblGrid>
              <a:tr h="598096">
                <a:tc>
                  <a:txBody>
                    <a:bodyPr/>
                    <a:lstStyle/>
                    <a:p>
                      <a:pPr marL="0" marR="0" algn="ctr">
                        <a:lnSpc>
                          <a:spcPct val="125000"/>
                        </a:lnSpc>
                        <a:spcBef>
                          <a:spcPts val="0"/>
                        </a:spcBef>
                        <a:spcAft>
                          <a:spcPts val="0"/>
                        </a:spcAft>
                      </a:pPr>
                      <a:r>
                        <a:rPr lang="en-US" sz="1600" b="1" dirty="0">
                          <a:latin typeface="Times New Roman"/>
                          <a:ea typeface="Times New Roman"/>
                        </a:rPr>
                        <a:t>Particulars</a:t>
                      </a:r>
                      <a:endParaRPr lang="en-US" sz="1600" dirty="0">
                        <a:latin typeface="Arial"/>
                        <a:ea typeface="Times New Roman"/>
                      </a:endParaRPr>
                    </a:p>
                  </a:txBody>
                  <a:tcPr marL="61697" marR="61697"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endParaRPr lang="en-US" sz="1600">
                        <a:latin typeface="Arial"/>
                        <a:ea typeface="Times New Roman"/>
                      </a:endParaRPr>
                    </a:p>
                  </a:txBody>
                  <a:tcPr marL="61697" marR="616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600" b="1">
                          <a:latin typeface="Times New Roman"/>
                          <a:ea typeface="Times New Roman"/>
                        </a:rPr>
                        <a:t>Particulars</a:t>
                      </a:r>
                      <a:endParaRPr lang="en-US" sz="1600">
                        <a:latin typeface="Arial"/>
                        <a:ea typeface="Times New Roman"/>
                      </a:endParaRPr>
                    </a:p>
                  </a:txBody>
                  <a:tcPr marL="61697" marR="616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endParaRPr lang="en-US" sz="1600">
                        <a:latin typeface="Arial"/>
                        <a:ea typeface="Times New Roman"/>
                      </a:endParaRPr>
                    </a:p>
                  </a:txBody>
                  <a:tcPr marL="61697" marR="61697"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224">
                <a:tc rowSpan="2">
                  <a:txBody>
                    <a:bodyPr/>
                    <a:lstStyle/>
                    <a:p>
                      <a:pPr marL="0" marR="0">
                        <a:lnSpc>
                          <a:spcPct val="125000"/>
                        </a:lnSpc>
                        <a:spcBef>
                          <a:spcPts val="0"/>
                        </a:spcBef>
                        <a:spcAft>
                          <a:spcPts val="0"/>
                        </a:spcAft>
                      </a:pPr>
                      <a:r>
                        <a:rPr lang="en-US" sz="1600" b="1" dirty="0">
                          <a:latin typeface="Times New Roman"/>
                          <a:ea typeface="Times New Roman"/>
                        </a:rPr>
                        <a:t>To Opening Stock</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To Purchases</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  </a:t>
                      </a:r>
                      <a:r>
                        <a:rPr lang="en-US" sz="1600" b="1" i="1" dirty="0">
                          <a:latin typeface="Times New Roman"/>
                          <a:ea typeface="Times New Roman"/>
                        </a:rPr>
                        <a:t>Less</a:t>
                      </a:r>
                      <a:r>
                        <a:rPr lang="en-US" sz="1600" b="1" dirty="0">
                          <a:latin typeface="Times New Roman"/>
                          <a:ea typeface="Times New Roman"/>
                        </a:rPr>
                        <a:t>: Returns Outwards             </a:t>
                      </a:r>
                      <a:r>
                        <a:rPr lang="en-US" sz="1600" b="1" u="sng" dirty="0">
                          <a:latin typeface="Times New Roman"/>
                          <a:ea typeface="Times New Roman"/>
                        </a:rPr>
                        <a:t>xxx</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To Direct Expenses</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To Wages and Salaries</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To Freight Inward</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To Carriage Inward</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To Cartage Inward</a:t>
                      </a:r>
                      <a:endParaRPr lang="en-US" sz="1600" dirty="0">
                        <a:latin typeface="Arial"/>
                        <a:ea typeface="Times New Roman"/>
                      </a:endParaRPr>
                    </a:p>
                    <a:p>
                      <a:pPr marL="0" marR="0">
                        <a:lnSpc>
                          <a:spcPct val="125000"/>
                        </a:lnSpc>
                        <a:spcBef>
                          <a:spcPts val="0"/>
                        </a:spcBef>
                        <a:spcAft>
                          <a:spcPts val="0"/>
                        </a:spcAft>
                      </a:pPr>
                      <a:r>
                        <a:rPr lang="en-US" sz="1500" b="1" dirty="0">
                          <a:latin typeface="Times New Roman"/>
                          <a:ea typeface="Times New Roman"/>
                        </a:rPr>
                        <a:t>To Gross Profit transferred to P &amp; L A/c.</a:t>
                      </a:r>
                      <a:endParaRPr lang="en-US" sz="1500" dirty="0">
                        <a:latin typeface="Arial"/>
                        <a:ea typeface="Times New Roman"/>
                      </a:endParaRPr>
                    </a:p>
                  </a:txBody>
                  <a:tcPr marL="61697" marR="61697"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dirty="0" smtClean="0">
                          <a:latin typeface="Times New Roman"/>
                          <a:ea typeface="Times New Roman"/>
                        </a:rPr>
                        <a:t>xxx</a:t>
                      </a:r>
                    </a:p>
                    <a:p>
                      <a:pPr marL="0" marR="0">
                        <a:spcBef>
                          <a:spcPts val="0"/>
                        </a:spcBef>
                        <a:spcAft>
                          <a:spcPts val="0"/>
                        </a:spcAft>
                      </a:pPr>
                      <a:r>
                        <a:rPr lang="en-US" sz="1600" b="1" dirty="0" smtClean="0">
                          <a:latin typeface="Times New Roman"/>
                          <a:ea typeface="Times New Roman"/>
                        </a:rPr>
                        <a:t>xxx</a:t>
                      </a:r>
                      <a:endParaRPr lang="en-US" sz="1600" dirty="0">
                        <a:latin typeface="Arial"/>
                        <a:ea typeface="Times New Roman"/>
                      </a:endParaRPr>
                    </a:p>
                    <a:p>
                      <a:pPr marL="0" marR="0">
                        <a:spcBef>
                          <a:spcPts val="0"/>
                        </a:spcBef>
                        <a:spcAft>
                          <a:spcPts val="0"/>
                        </a:spcAft>
                      </a:pPr>
                      <a:r>
                        <a:rPr lang="en-US" sz="1600" b="1" dirty="0">
                          <a:latin typeface="Times New Roman"/>
                          <a:ea typeface="Times New Roman"/>
                        </a:rPr>
                        <a:t>xxx</a:t>
                      </a:r>
                      <a:endParaRPr lang="en-US" sz="1600" dirty="0">
                        <a:latin typeface="Arial"/>
                        <a:ea typeface="Times New Roman"/>
                      </a:endParaRPr>
                    </a:p>
                    <a:p>
                      <a:pPr marL="0" marR="0">
                        <a:spcBef>
                          <a:spcPts val="0"/>
                        </a:spcBef>
                        <a:spcAft>
                          <a:spcPts val="0"/>
                        </a:spcAft>
                      </a:pPr>
                      <a:r>
                        <a:rPr lang="en-US" sz="1600" b="1" dirty="0">
                          <a:latin typeface="Times New Roman"/>
                          <a:ea typeface="Times New Roman"/>
                        </a:rPr>
                        <a:t>xxx</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xxx</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xxx</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xxx</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xxx</a:t>
                      </a:r>
                      <a:endParaRPr lang="en-US" sz="1600" dirty="0">
                        <a:latin typeface="Arial"/>
                        <a:ea typeface="Times New Roman"/>
                      </a:endParaRPr>
                    </a:p>
                    <a:p>
                      <a:pPr marL="0" marR="0">
                        <a:lnSpc>
                          <a:spcPct val="125000"/>
                        </a:lnSpc>
                        <a:spcBef>
                          <a:spcPts val="0"/>
                        </a:spcBef>
                        <a:spcAft>
                          <a:spcPts val="0"/>
                        </a:spcAft>
                      </a:pPr>
                      <a:r>
                        <a:rPr lang="en-US" sz="1600" b="1" dirty="0" smtClean="0">
                          <a:latin typeface="Times New Roman"/>
                          <a:ea typeface="Times New Roman"/>
                        </a:rPr>
                        <a:t>xxx</a:t>
                      </a:r>
                      <a:endParaRPr lang="en-US" sz="1600" dirty="0">
                        <a:latin typeface="Arial"/>
                        <a:ea typeface="Times New Roman"/>
                      </a:endParaRPr>
                    </a:p>
                  </a:txBody>
                  <a:tcPr marL="61697" marR="61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25000"/>
                        </a:lnSpc>
                        <a:spcBef>
                          <a:spcPts val="0"/>
                        </a:spcBef>
                        <a:spcAft>
                          <a:spcPts val="0"/>
                        </a:spcAft>
                      </a:pPr>
                      <a:r>
                        <a:rPr lang="en-US" sz="1600" b="1" dirty="0">
                          <a:latin typeface="Times New Roman"/>
                          <a:ea typeface="Times New Roman"/>
                        </a:rPr>
                        <a:t>By Sales</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 Less: Return Inwards              </a:t>
                      </a:r>
                      <a:r>
                        <a:rPr lang="en-US" sz="1600" b="1" u="sng" dirty="0">
                          <a:latin typeface="Times New Roman"/>
                          <a:ea typeface="Times New Roman"/>
                        </a:rPr>
                        <a:t>xxx</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By Closing Stock</a:t>
                      </a:r>
                      <a:endParaRPr lang="en-US" sz="1600" dirty="0">
                        <a:latin typeface="Arial"/>
                        <a:ea typeface="Times New Roman"/>
                      </a:endParaRPr>
                    </a:p>
                    <a:p>
                      <a:pPr marL="0" marR="0">
                        <a:lnSpc>
                          <a:spcPct val="125000"/>
                        </a:lnSpc>
                        <a:spcBef>
                          <a:spcPts val="0"/>
                        </a:spcBef>
                        <a:spcAft>
                          <a:spcPts val="0"/>
                        </a:spcAft>
                      </a:pPr>
                      <a:r>
                        <a:rPr lang="en-US" sz="1600" b="1" dirty="0">
                          <a:latin typeface="Times New Roman"/>
                          <a:ea typeface="Times New Roman"/>
                        </a:rPr>
                        <a:t>By Abnormal Loss of Stock</a:t>
                      </a:r>
                      <a:endParaRPr lang="en-US" sz="1600" dirty="0">
                        <a:latin typeface="Arial"/>
                        <a:ea typeface="Times New Roman"/>
                      </a:endParaRPr>
                    </a:p>
                    <a:p>
                      <a:pPr marL="0" marR="0">
                        <a:lnSpc>
                          <a:spcPct val="125000"/>
                        </a:lnSpc>
                        <a:spcBef>
                          <a:spcPts val="0"/>
                        </a:spcBef>
                        <a:spcAft>
                          <a:spcPts val="0"/>
                        </a:spcAft>
                      </a:pPr>
                      <a:r>
                        <a:rPr lang="en-US" sz="1400" b="1" dirty="0">
                          <a:latin typeface="Times New Roman"/>
                          <a:ea typeface="Times New Roman"/>
                        </a:rPr>
                        <a:t>By Gross Loss transferred to P &amp; L A/c.</a:t>
                      </a:r>
                      <a:endParaRPr lang="en-US" sz="1400" dirty="0">
                        <a:latin typeface="Arial"/>
                        <a:ea typeface="Times New Roman"/>
                      </a:endParaRPr>
                    </a:p>
                  </a:txBody>
                  <a:tcPr marL="61697" marR="61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r>
                        <a:rPr lang="en-US" sz="1600" b="1">
                          <a:latin typeface="Times New Roman"/>
                          <a:ea typeface="Times New Roman"/>
                        </a:rPr>
                        <a:t>xxx</a:t>
                      </a:r>
                      <a:endParaRPr lang="en-US" sz="1600">
                        <a:latin typeface="Arial"/>
                        <a:ea typeface="Times New Roman"/>
                      </a:endParaRPr>
                    </a:p>
                    <a:p>
                      <a:pPr marL="0" marR="0">
                        <a:lnSpc>
                          <a:spcPct val="125000"/>
                        </a:lnSpc>
                        <a:spcBef>
                          <a:spcPts val="0"/>
                        </a:spcBef>
                        <a:spcAft>
                          <a:spcPts val="0"/>
                        </a:spcAft>
                      </a:pPr>
                      <a:r>
                        <a:rPr lang="en-US" sz="1600" b="1">
                          <a:latin typeface="Times New Roman"/>
                          <a:ea typeface="Times New Roman"/>
                        </a:rPr>
                        <a:t>xxx</a:t>
                      </a:r>
                      <a:endParaRPr lang="en-US" sz="1600">
                        <a:latin typeface="Arial"/>
                        <a:ea typeface="Times New Roman"/>
                      </a:endParaRPr>
                    </a:p>
                    <a:p>
                      <a:pPr marL="0" marR="0">
                        <a:lnSpc>
                          <a:spcPct val="125000"/>
                        </a:lnSpc>
                        <a:spcBef>
                          <a:spcPts val="0"/>
                        </a:spcBef>
                        <a:spcAft>
                          <a:spcPts val="0"/>
                        </a:spcAft>
                      </a:pPr>
                      <a:r>
                        <a:rPr lang="en-US" sz="1600" b="1">
                          <a:latin typeface="Times New Roman"/>
                          <a:ea typeface="Times New Roman"/>
                        </a:rPr>
                        <a:t>xxx</a:t>
                      </a:r>
                      <a:endParaRPr lang="en-US" sz="1600">
                        <a:latin typeface="Arial"/>
                        <a:ea typeface="Times New Roman"/>
                      </a:endParaRPr>
                    </a:p>
                    <a:p>
                      <a:pPr marL="0" marR="0">
                        <a:lnSpc>
                          <a:spcPct val="125000"/>
                        </a:lnSpc>
                        <a:spcBef>
                          <a:spcPts val="0"/>
                        </a:spcBef>
                        <a:spcAft>
                          <a:spcPts val="0"/>
                        </a:spcAft>
                      </a:pPr>
                      <a:r>
                        <a:rPr lang="en-US" sz="1600" b="1">
                          <a:latin typeface="Times New Roman"/>
                          <a:ea typeface="Times New Roman"/>
                        </a:rPr>
                        <a:t>xxx</a:t>
                      </a:r>
                      <a:endParaRPr lang="en-US" sz="1600">
                        <a:latin typeface="Arial"/>
                        <a:ea typeface="Times New Roman"/>
                      </a:endParaRPr>
                    </a:p>
                  </a:txBody>
                  <a:tcPr marL="61697" marR="61697"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880">
                <a:tc vMerge="1">
                  <a:txBody>
                    <a:bodyPr/>
                    <a:lstStyle/>
                    <a:p>
                      <a:endParaRPr lang="en-US"/>
                    </a:p>
                  </a:txBody>
                  <a:tcPr/>
                </a:tc>
                <a:tc>
                  <a:txBody>
                    <a:bodyPr/>
                    <a:lstStyle/>
                    <a:p>
                      <a:pPr marL="0" marR="0">
                        <a:spcBef>
                          <a:spcPts val="0"/>
                        </a:spcBef>
                        <a:spcAft>
                          <a:spcPts val="0"/>
                        </a:spcAft>
                      </a:pPr>
                      <a:r>
                        <a:rPr lang="en-US" sz="1600" b="1">
                          <a:latin typeface="Times New Roman"/>
                          <a:ea typeface="Times New Roman"/>
                        </a:rPr>
                        <a:t>xxx</a:t>
                      </a:r>
                      <a:endParaRPr lang="en-US" sz="1600">
                        <a:latin typeface="Arial"/>
                        <a:ea typeface="Times New Roman"/>
                      </a:endParaRPr>
                    </a:p>
                  </a:txBody>
                  <a:tcPr marL="61697" marR="61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0" marR="0">
                        <a:lnSpc>
                          <a:spcPct val="125000"/>
                        </a:lnSpc>
                        <a:spcBef>
                          <a:spcPts val="0"/>
                        </a:spcBef>
                        <a:spcAft>
                          <a:spcPts val="0"/>
                        </a:spcAft>
                      </a:pPr>
                      <a:r>
                        <a:rPr lang="en-US" sz="1600" b="1" dirty="0">
                          <a:latin typeface="Times New Roman"/>
                          <a:ea typeface="Times New Roman"/>
                        </a:rPr>
                        <a:t>xxx</a:t>
                      </a:r>
                      <a:endParaRPr lang="en-US" sz="1600" dirty="0">
                        <a:latin typeface="Arial"/>
                        <a:ea typeface="Times New Roman"/>
                      </a:endParaRPr>
                    </a:p>
                  </a:txBody>
                  <a:tcPr marL="61697" marR="61697"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itle 1"/>
          <p:cNvSpPr txBox="1">
            <a:spLocks/>
          </p:cNvSpPr>
          <p:nvPr/>
        </p:nvSpPr>
        <p:spPr>
          <a:xfrm>
            <a:off x="304800" y="813264"/>
            <a:ext cx="8229600" cy="939336"/>
          </a:xfrm>
          <a:prstGeom prst="rect">
            <a:avLst/>
          </a:prstGeom>
        </p:spPr>
        <p:txBody>
          <a:bodyPr>
            <a:normAutofit fontScale="97500"/>
          </a:bodyPr>
          <a:lstStyle/>
          <a:p>
            <a:pPr marL="54864" lvl="0" algn="ctr" fontAlgn="auto">
              <a:spcAft>
                <a:spcPts val="0"/>
              </a:spcAft>
            </a:pPr>
            <a:r>
              <a:rPr lang="en-US" sz="2000" b="1" dirty="0" smtClean="0">
                <a:solidFill>
                  <a:srgbClr val="FF0000"/>
                </a:solidFill>
                <a:effectLst>
                  <a:outerShdw blurRad="38100" dist="25500" dir="5400000" algn="tl" rotWithShape="0">
                    <a:srgbClr val="000000">
                      <a:satMod val="180000"/>
                      <a:alpha val="75000"/>
                    </a:srgbClr>
                  </a:outerShdw>
                </a:effectLst>
                <a:latin typeface="+mj-lt"/>
                <a:ea typeface="+mj-ea"/>
                <a:cs typeface="+mj-cs"/>
              </a:rPr>
              <a:t>FORMAT OF TRADING ACCOUNT</a:t>
            </a:r>
          </a:p>
          <a:p>
            <a:pPr marL="54864" lvl="0" algn="ctr" fontAlgn="auto">
              <a:spcAft>
                <a:spcPts val="0"/>
              </a:spcAft>
            </a:pPr>
            <a:r>
              <a:rPr lang="en-US" sz="2000" b="1" dirty="0" smtClean="0">
                <a:solidFill>
                  <a:srgbClr val="FF0000"/>
                </a:solidFill>
                <a:effectLst>
                  <a:outerShdw blurRad="38100" dist="25500" dir="5400000" algn="tl" rotWithShape="0">
                    <a:srgbClr val="000000">
                      <a:satMod val="180000"/>
                      <a:alpha val="75000"/>
                    </a:srgbClr>
                  </a:outerShdw>
                </a:effectLst>
                <a:latin typeface="+mj-lt"/>
                <a:ea typeface="+mj-ea"/>
                <a:cs typeface="+mj-cs"/>
              </a:rPr>
              <a:t>As of…………..for the period ending 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latin typeface="Times New Roman" pitchFamily="18" charset="0"/>
                <a:cs typeface="Times New Roman" pitchFamily="18" charset="0"/>
              </a:rPr>
              <a:pPr>
                <a:defRPr/>
              </a:pPr>
              <a:t>9</a:t>
            </a:fld>
            <a:endParaRPr lang="en-US">
              <a:latin typeface="Times New Roman" pitchFamily="18" charset="0"/>
              <a:cs typeface="Times New Roman" pitchFamily="18" charset="0"/>
            </a:endParaRPr>
          </a:p>
        </p:txBody>
      </p:sp>
      <p:sp>
        <p:nvSpPr>
          <p:cNvPr id="6" name="Title 1"/>
          <p:cNvSpPr txBox="1">
            <a:spLocks/>
          </p:cNvSpPr>
          <p:nvPr/>
        </p:nvSpPr>
        <p:spPr>
          <a:xfrm>
            <a:off x="228600" y="381000"/>
            <a:ext cx="8686800" cy="1447800"/>
          </a:xfrm>
          <a:prstGeom prst="rect">
            <a:avLst/>
          </a:prstGeom>
        </p:spPr>
        <p:txBody>
          <a:bodyPr>
            <a:normAutofit fontScale="90000"/>
          </a:bodyPr>
          <a:lstStyle/>
          <a:p>
            <a:r>
              <a:rPr lang="en-US" sz="2200" b="1" dirty="0" smtClean="0">
                <a:solidFill>
                  <a:srgbClr val="FF0000"/>
                </a:solidFill>
                <a:latin typeface="Times New Roman" pitchFamily="18" charset="0"/>
                <a:cs typeface="Times New Roman" pitchFamily="18" charset="0"/>
              </a:rPr>
              <a:t>MANUFACTURING ACCOUNT:</a:t>
            </a:r>
            <a:endParaRPr lang="en-US" sz="2200" dirty="0" smtClean="0">
              <a:solidFill>
                <a:srgbClr val="FF0000"/>
              </a:solidFill>
              <a:latin typeface="Times New Roman" pitchFamily="18" charset="0"/>
              <a:cs typeface="Times New Roman" pitchFamily="18" charset="0"/>
            </a:endParaRPr>
          </a:p>
          <a:p>
            <a:r>
              <a:rPr lang="en-US" sz="2000" dirty="0" smtClean="0">
                <a:latin typeface="Times New Roman" pitchFamily="18" charset="0"/>
                <a:cs typeface="Times New Roman" pitchFamily="18" charset="0"/>
              </a:rPr>
              <a:t>Manufacturing Account is prepared by an enterprise engaged in manufacturing activities. It is prepared to ascertain the cost of goods manufactured during an account period. This account is closed by transferring its balance to the debit of Trading Account. </a:t>
            </a:r>
            <a:endParaRPr lang="en-US" sz="2000" dirty="0">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381000" y="2209801"/>
          <a:ext cx="8458200" cy="4343400"/>
        </p:xfrm>
        <a:graphic>
          <a:graphicData uri="http://schemas.openxmlformats.org/drawingml/2006/table">
            <a:tbl>
              <a:tblPr/>
              <a:tblGrid>
                <a:gridCol w="3572693"/>
                <a:gridCol w="656407"/>
                <a:gridCol w="3415253"/>
                <a:gridCol w="813847"/>
              </a:tblGrid>
              <a:tr h="286638">
                <a:tc>
                  <a:txBody>
                    <a:bodyPr/>
                    <a:lstStyle/>
                    <a:p>
                      <a:pPr marL="0" marR="0" algn="ctr">
                        <a:lnSpc>
                          <a:spcPct val="125000"/>
                        </a:lnSpc>
                        <a:spcBef>
                          <a:spcPts val="0"/>
                        </a:spcBef>
                        <a:spcAft>
                          <a:spcPts val="0"/>
                        </a:spcAft>
                      </a:pPr>
                      <a:r>
                        <a:rPr lang="en-US" sz="1100" b="1" dirty="0">
                          <a:latin typeface="Times New Roman"/>
                          <a:ea typeface="Times New Roman"/>
                        </a:rPr>
                        <a:t>Particulars</a:t>
                      </a:r>
                      <a:endParaRPr lang="en-US" sz="1100" dirty="0">
                        <a:latin typeface="Arial"/>
                        <a:ea typeface="Times New Roman"/>
                      </a:endParaRPr>
                    </a:p>
                  </a:txBody>
                  <a:tcPr marL="62845" marR="62845"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endParaRPr lang="en-US" sz="1100">
                        <a:latin typeface="Arial"/>
                        <a:ea typeface="Times New Roman"/>
                      </a:endParaRPr>
                    </a:p>
                  </a:txBody>
                  <a:tcPr marL="62845" marR="628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100" b="1">
                          <a:latin typeface="Times New Roman"/>
                          <a:ea typeface="Times New Roman"/>
                        </a:rPr>
                        <a:t>Particulars</a:t>
                      </a:r>
                      <a:endParaRPr lang="en-US" sz="1100">
                        <a:latin typeface="Arial"/>
                        <a:ea typeface="Times New Roman"/>
                      </a:endParaRPr>
                    </a:p>
                  </a:txBody>
                  <a:tcPr marL="62845" marR="6284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endParaRPr lang="en-US" sz="1100">
                        <a:latin typeface="Arial"/>
                        <a:ea typeface="Times New Roman"/>
                      </a:endParaRPr>
                    </a:p>
                  </a:txBody>
                  <a:tcPr marL="62845" marR="62845"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6762">
                <a:tc>
                  <a:txBody>
                    <a:bodyPr/>
                    <a:lstStyle/>
                    <a:p>
                      <a:pPr marL="0" marR="0">
                        <a:lnSpc>
                          <a:spcPct val="125000"/>
                        </a:lnSpc>
                        <a:spcBef>
                          <a:spcPts val="0"/>
                        </a:spcBef>
                        <a:spcAft>
                          <a:spcPts val="0"/>
                        </a:spcAft>
                      </a:pPr>
                      <a:r>
                        <a:rPr lang="en-US" sz="1100" b="1">
                          <a:latin typeface="Times New Roman"/>
                          <a:ea typeface="Times New Roman"/>
                        </a:rPr>
                        <a:t>To Opening Work in Progress</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To Raw materials consumed</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     Opening Stock</a:t>
                      </a:r>
                      <a:endParaRPr lang="en-US" sz="1100">
                        <a:latin typeface="Arial"/>
                        <a:ea typeface="Times New Roman"/>
                      </a:endParaRPr>
                    </a:p>
                    <a:p>
                      <a:pPr marL="0" marR="0">
                        <a:lnSpc>
                          <a:spcPct val="125000"/>
                        </a:lnSpc>
                        <a:spcBef>
                          <a:spcPts val="0"/>
                        </a:spcBef>
                        <a:spcAft>
                          <a:spcPts val="0"/>
                        </a:spcAft>
                      </a:pPr>
                      <a:r>
                        <a:rPr lang="en-US" sz="1100" b="1" i="1">
                          <a:latin typeface="Times New Roman"/>
                          <a:ea typeface="Times New Roman"/>
                        </a:rPr>
                        <a:t>Add</a:t>
                      </a:r>
                      <a:r>
                        <a:rPr lang="en-US" sz="1100" b="1">
                          <a:latin typeface="Times New Roman"/>
                          <a:ea typeface="Times New Roman"/>
                        </a:rPr>
                        <a:t>: Purchase                                   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         Freight Inward                         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         Carriage Inward                      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         Cartage Inward                        xxx</a:t>
                      </a:r>
                      <a:endParaRPr lang="en-US" sz="1100">
                        <a:latin typeface="Arial"/>
                        <a:ea typeface="Times New Roman"/>
                      </a:endParaRPr>
                    </a:p>
                    <a:p>
                      <a:pPr marL="0" marR="0">
                        <a:lnSpc>
                          <a:spcPct val="125000"/>
                        </a:lnSpc>
                        <a:spcBef>
                          <a:spcPts val="0"/>
                        </a:spcBef>
                        <a:spcAft>
                          <a:spcPts val="0"/>
                        </a:spcAft>
                      </a:pPr>
                      <a:r>
                        <a:rPr lang="en-US" sz="1100" b="1" i="1">
                          <a:latin typeface="Times New Roman"/>
                          <a:ea typeface="Times New Roman"/>
                        </a:rPr>
                        <a:t>Less</a:t>
                      </a:r>
                      <a:r>
                        <a:rPr lang="en-US" sz="1100" b="1">
                          <a:latin typeface="Times New Roman"/>
                          <a:ea typeface="Times New Roman"/>
                        </a:rPr>
                        <a:t>: Returns Outwards                   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          Closing Stock                           </a:t>
                      </a:r>
                      <a:r>
                        <a:rPr lang="en-US" sz="1100" b="1" u="sng">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To Power, Electricity &amp; Manager</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To Wages and Salaries</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To Fuel</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To Postage and Telephone</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To Depreciation</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To Repairs</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To Insurance</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To Rent &amp; Taxes</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To General Expenses</a:t>
                      </a:r>
                      <a:endParaRPr lang="en-US" sz="1100">
                        <a:latin typeface="Arial"/>
                        <a:ea typeface="Times New Roman"/>
                      </a:endParaRPr>
                    </a:p>
                  </a:txBody>
                  <a:tcPr marL="62845" marR="6284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p>
                      <a:pPr marL="0" marR="0">
                        <a:lnSpc>
                          <a:spcPct val="125000"/>
                        </a:lnSpc>
                        <a:spcBef>
                          <a:spcPts val="0"/>
                        </a:spcBef>
                        <a:spcAft>
                          <a:spcPts val="0"/>
                        </a:spcAft>
                      </a:pPr>
                      <a:r>
                        <a:rPr lang="en-US" sz="1100" b="1">
                          <a:latin typeface="Times New Roman"/>
                          <a:ea typeface="Times New Roman"/>
                        </a:rPr>
                        <a:t>xxx</a:t>
                      </a:r>
                      <a:endParaRPr lang="en-US" sz="110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r>
                        <a:rPr lang="en-US" sz="1100" b="1" dirty="0">
                          <a:latin typeface="Times New Roman"/>
                          <a:ea typeface="Times New Roman"/>
                        </a:rPr>
                        <a:t>By </a:t>
                      </a:r>
                      <a:r>
                        <a:rPr lang="en-US" sz="1100" b="1" dirty="0" smtClean="0">
                          <a:latin typeface="Times New Roman"/>
                          <a:ea typeface="Times New Roman"/>
                        </a:rPr>
                        <a:t>Scrap</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By Closing Work in Progress</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By Trading Account</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     (Cost of goods produced </a:t>
                      </a:r>
                      <a:r>
                        <a:rPr lang="en-US" sz="1100" b="1" dirty="0" err="1">
                          <a:latin typeface="Times New Roman"/>
                          <a:ea typeface="Times New Roman"/>
                        </a:rPr>
                        <a:t>transfered</a:t>
                      </a:r>
                      <a:r>
                        <a:rPr lang="en-US" sz="1100" b="1" dirty="0">
                          <a:latin typeface="Times New Roman"/>
                          <a:ea typeface="Times New Roman"/>
                        </a:rPr>
                        <a:t>)</a:t>
                      </a:r>
                      <a:endParaRPr lang="en-US" sz="11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r>
                        <a:rPr lang="en-US" sz="1100" b="1" dirty="0">
                          <a:latin typeface="Times New Roman"/>
                          <a:ea typeface="Times New Roman"/>
                        </a:rPr>
                        <a:t>xxx</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xxx</a:t>
                      </a:r>
                      <a:endParaRPr lang="en-US" sz="1100" dirty="0">
                        <a:latin typeface="Arial"/>
                        <a:ea typeface="Times New Roman"/>
                      </a:endParaRPr>
                    </a:p>
                    <a:p>
                      <a:pPr marL="0" marR="0">
                        <a:lnSpc>
                          <a:spcPct val="125000"/>
                        </a:lnSpc>
                        <a:spcBef>
                          <a:spcPts val="0"/>
                        </a:spcBef>
                        <a:spcAft>
                          <a:spcPts val="0"/>
                        </a:spcAft>
                      </a:pPr>
                      <a:r>
                        <a:rPr lang="en-US" sz="1100" b="1" dirty="0">
                          <a:latin typeface="Times New Roman"/>
                          <a:ea typeface="Times New Roman"/>
                        </a:rPr>
                        <a:t>xxx</a:t>
                      </a:r>
                      <a:endParaRPr lang="en-US" sz="1100" dirty="0">
                        <a:latin typeface="Arial"/>
                        <a:ea typeface="Times New Roman"/>
                      </a:endParaRPr>
                    </a:p>
                  </a:txBody>
                  <a:tcPr marL="62845" marR="6284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itle 1"/>
          <p:cNvSpPr txBox="1">
            <a:spLocks/>
          </p:cNvSpPr>
          <p:nvPr/>
        </p:nvSpPr>
        <p:spPr>
          <a:xfrm>
            <a:off x="304800" y="1575264"/>
            <a:ext cx="8229600" cy="939336"/>
          </a:xfrm>
          <a:prstGeom prst="rect">
            <a:avLst/>
          </a:prstGeom>
        </p:spPr>
        <p:txBody>
          <a:bodyPr>
            <a:normAutofit fontScale="97500"/>
          </a:bodyPr>
          <a:lstStyle/>
          <a:p>
            <a:pPr marL="54864" lvl="0" algn="ctr" fontAlgn="auto">
              <a:spcAft>
                <a:spcPts val="0"/>
              </a:spcAft>
            </a:pPr>
            <a:r>
              <a:rPr lang="en-US" sz="1600" b="1" dirty="0" smtClean="0">
                <a:solidFill>
                  <a:srgbClr val="FF0000"/>
                </a:solidFill>
                <a:effectLst>
                  <a:outerShdw blurRad="38100" dist="25500" dir="5400000" algn="tl" rotWithShape="0">
                    <a:srgbClr val="000000">
                      <a:satMod val="180000"/>
                      <a:alpha val="75000"/>
                    </a:srgbClr>
                  </a:outerShdw>
                </a:effectLst>
                <a:latin typeface="+mj-lt"/>
                <a:ea typeface="+mj-ea"/>
                <a:cs typeface="+mj-cs"/>
              </a:rPr>
              <a:t>FORMAT OF MANUFACTURING ACCOUNT</a:t>
            </a:r>
          </a:p>
          <a:p>
            <a:pPr marL="54864" lvl="0" algn="ctr" fontAlgn="auto">
              <a:spcAft>
                <a:spcPts val="0"/>
              </a:spcAft>
            </a:pPr>
            <a:r>
              <a:rPr lang="en-US" sz="1600" b="1" dirty="0" smtClean="0">
                <a:solidFill>
                  <a:srgbClr val="FF0000"/>
                </a:solidFill>
                <a:effectLst>
                  <a:outerShdw blurRad="38100" dist="25500" dir="5400000" algn="tl" rotWithShape="0">
                    <a:srgbClr val="000000">
                      <a:satMod val="180000"/>
                      <a:alpha val="75000"/>
                    </a:srgbClr>
                  </a:outerShdw>
                </a:effectLst>
                <a:latin typeface="+mj-lt"/>
                <a:ea typeface="+mj-ea"/>
                <a:cs typeface="+mj-cs"/>
              </a:rPr>
              <a:t>As of…………..for the period ending on……………</a:t>
            </a:r>
            <a:endParaRPr lang="en-US" sz="1600" b="1" dirty="0" smtClean="0">
              <a:solidFill>
                <a:srgbClr val="FF0000"/>
              </a:solidFill>
              <a:effectLst>
                <a:outerShdw blurRad="38100" dist="25500" dir="5400000" algn="tl" rotWithShape="0">
                  <a:srgbClr val="000000">
                    <a:satMod val="180000"/>
                    <a:alpha val="75000"/>
                  </a:srgbClr>
                </a:outerShdw>
              </a:effectLst>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3918</TotalTime>
  <Words>521</Words>
  <Application>Microsoft Office PowerPoint</Application>
  <PresentationFormat>On-screen Show (4:3)</PresentationFormat>
  <Paragraphs>159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Foundry</vt:lpstr>
      <vt:lpstr>       WELCOME Class: B.Com – Part-1  Subject: Financial Accounting TOPIC: FINANCIAL STATEMENT  OR FINAL ACCOUNTS (WITHOUT ADJUSTMENTS)  </vt:lpstr>
      <vt:lpstr>Meaning of Financial Statement </vt:lpstr>
      <vt:lpstr>TRADING ACCOUNT:-</vt:lpstr>
      <vt:lpstr>Slide 4</vt:lpstr>
      <vt:lpstr>Slide 5</vt:lpstr>
      <vt:lpstr>Slide 6</vt:lpstr>
      <vt:lpstr>PREPARATION OF TRADING ACCOUNT:- </vt:lpstr>
      <vt:lpstr>Slide 8</vt:lpstr>
      <vt:lpstr>Slide 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342</cp:revision>
  <dcterms:created xsi:type="dcterms:W3CDTF">2011-08-23T10:02:56Z</dcterms:created>
  <dcterms:modified xsi:type="dcterms:W3CDTF">2020-04-05T07:11:05Z</dcterms:modified>
</cp:coreProperties>
</file>